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31"/>
  </p:notesMasterIdLst>
  <p:sldIdLst>
    <p:sldId id="300" r:id="rId2"/>
    <p:sldId id="258" r:id="rId3"/>
    <p:sldId id="262" r:id="rId4"/>
    <p:sldId id="259" r:id="rId5"/>
    <p:sldId id="307" r:id="rId6"/>
    <p:sldId id="308" r:id="rId7"/>
    <p:sldId id="293" r:id="rId8"/>
    <p:sldId id="299" r:id="rId9"/>
    <p:sldId id="302" r:id="rId10"/>
    <p:sldId id="265" r:id="rId11"/>
    <p:sldId id="260" r:id="rId12"/>
    <p:sldId id="315" r:id="rId13"/>
    <p:sldId id="304" r:id="rId14"/>
    <p:sldId id="268" r:id="rId15"/>
    <p:sldId id="267" r:id="rId16"/>
    <p:sldId id="269" r:id="rId17"/>
    <p:sldId id="316" r:id="rId18"/>
    <p:sldId id="283" r:id="rId19"/>
    <p:sldId id="284" r:id="rId20"/>
    <p:sldId id="285" r:id="rId21"/>
    <p:sldId id="296" r:id="rId22"/>
    <p:sldId id="305" r:id="rId23"/>
    <p:sldId id="313" r:id="rId24"/>
    <p:sldId id="280" r:id="rId25"/>
    <p:sldId id="314" r:id="rId26"/>
    <p:sldId id="309" r:id="rId27"/>
    <p:sldId id="311" r:id="rId28"/>
    <p:sldId id="286" r:id="rId29"/>
    <p:sldId id="287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5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1" autoAdjust="0"/>
    <p:restoredTop sz="80961" autoAdjust="0"/>
  </p:normalViewPr>
  <p:slideViewPr>
    <p:cSldViewPr>
      <p:cViewPr>
        <p:scale>
          <a:sx n="93" d="100"/>
          <a:sy n="93" d="100"/>
        </p:scale>
        <p:origin x="-52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rgbClr val="0F591B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C14-49D5-8825-BCB61829CEA3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C14-49D5-8825-BCB61829CEA3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C14-49D5-8825-BCB61829CEA3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AC14-49D5-8825-BCB61829CEA3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AC14-49D5-8825-BCB61829CEA3}"/>
              </c:ext>
            </c:extLst>
          </c:dPt>
          <c:dPt>
            <c:idx val="5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AC14-49D5-8825-BCB61829CEA3}"/>
              </c:ext>
            </c:extLst>
          </c:dPt>
          <c:dPt>
            <c:idx val="6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AC14-49D5-8825-BCB61829CEA3}"/>
              </c:ext>
            </c:extLst>
          </c:dPt>
          <c:dPt>
            <c:idx val="7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AC14-49D5-8825-BCB61829CEA3}"/>
              </c:ext>
            </c:extLst>
          </c:dPt>
          <c:cat>
            <c:strRef>
              <c:f>Sheet1!$A$2:$A$10</c:f>
              <c:strCache>
                <c:ptCount val="8"/>
                <c:pt idx="0">
                  <c:v>Parents Experience</c:v>
                </c:pt>
                <c:pt idx="1">
                  <c:v>Practical Issues</c:v>
                </c:pt>
                <c:pt idx="2">
                  <c:v>Parental Lack of Skills</c:v>
                </c:pt>
                <c:pt idx="3">
                  <c:v>The School Itself</c:v>
                </c:pt>
                <c:pt idx="4">
                  <c:v>School not doing enough</c:v>
                </c:pt>
                <c:pt idx="5">
                  <c:v>Parents Not interested</c:v>
                </c:pt>
                <c:pt idx="6">
                  <c:v>Attitude of Children</c:v>
                </c:pt>
                <c:pt idx="7">
                  <c:v>Perceived Teacher Attitude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30</c:v>
                </c:pt>
                <c:pt idx="1">
                  <c:v>18</c:v>
                </c:pt>
                <c:pt idx="2">
                  <c:v>15</c:v>
                </c:pt>
                <c:pt idx="3">
                  <c:v>7</c:v>
                </c:pt>
                <c:pt idx="4">
                  <c:v>1</c:v>
                </c:pt>
                <c:pt idx="5">
                  <c:v>7</c:v>
                </c:pt>
                <c:pt idx="6">
                  <c:v>9</c:v>
                </c:pt>
                <c:pt idx="7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AC14-49D5-8825-BCB61829CE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tr"/>
      <c:legendEntry>
        <c:idx val="0"/>
        <c:txPr>
          <a:bodyPr/>
          <a:lstStyle/>
          <a:p>
            <a:pPr>
              <a:defRPr>
                <a:solidFill>
                  <a:srgbClr val="0F591B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rgbClr val="0F591B"/>
                </a:solidFill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rgbClr val="0F591B"/>
                </a:solidFill>
              </a:defRPr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>
                <a:solidFill>
                  <a:srgbClr val="0F591B"/>
                </a:solidFill>
              </a:defRPr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>
                <a:solidFill>
                  <a:srgbClr val="0F591B"/>
                </a:solidFill>
              </a:defRPr>
            </a:pPr>
            <a:endParaRPr lang="en-US"/>
          </a:p>
        </c:txPr>
      </c:legendEntry>
      <c:legendEntry>
        <c:idx val="5"/>
        <c:txPr>
          <a:bodyPr/>
          <a:lstStyle/>
          <a:p>
            <a:pPr>
              <a:defRPr>
                <a:solidFill>
                  <a:srgbClr val="0F591B"/>
                </a:solidFill>
              </a:defRPr>
            </a:pPr>
            <a:endParaRPr lang="en-US"/>
          </a:p>
        </c:txPr>
      </c:legendEntry>
      <c:legendEntry>
        <c:idx val="6"/>
        <c:delete val="1"/>
      </c:legendEntry>
      <c:legendEntry>
        <c:idx val="7"/>
        <c:txPr>
          <a:bodyPr/>
          <a:lstStyle/>
          <a:p>
            <a:pPr>
              <a:defRPr>
                <a:solidFill>
                  <a:srgbClr val="0F591B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63352053867260749"/>
          <c:y val="1.0959538555211475E-2"/>
          <c:w val="0.36647946132739262"/>
          <c:h val="0.9890404614447885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0.4676</cdr:x>
      <cdr:y>0.34438</cdr:y>
    </cdr:from>
    <cdr:to>
      <cdr:x>0.64021</cdr:x>
      <cdr:y>0.54641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77097" y="155863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0.4138</cdr:x>
      <cdr:y>0.32076</cdr:y>
    </cdr:from>
    <cdr:to>
      <cdr:x>0.63124</cdr:x>
      <cdr:y>0.5228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92090" y="1451758"/>
          <a:ext cx="115190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2400" b="1" dirty="0">
              <a:solidFill>
                <a:schemeClr val="bg1"/>
              </a:solidFill>
            </a:rPr>
            <a:t>30%</a:t>
          </a:r>
        </a:p>
      </cdr:txBody>
    </cdr:sp>
  </cdr:relSizeAnchor>
  <cdr:relSizeAnchor xmlns:cdr="http://schemas.openxmlformats.org/drawingml/2006/chartDrawing">
    <cdr:from>
      <cdr:x>0.42276</cdr:x>
      <cdr:y>0.72221</cdr:y>
    </cdr:from>
    <cdr:to>
      <cdr:x>0.59537</cdr:x>
      <cdr:y>0.92424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239591" y="326868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0.38466</cdr:x>
      <cdr:y>0.61988</cdr:y>
    </cdr:from>
    <cdr:to>
      <cdr:x>0.53709</cdr:x>
      <cdr:y>0.86127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037710" y="2805545"/>
          <a:ext cx="807522" cy="10925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2000" b="1" dirty="0">
              <a:solidFill>
                <a:schemeClr val="bg1"/>
              </a:solidFill>
            </a:rPr>
            <a:t>18%</a:t>
          </a:r>
        </a:p>
      </cdr:txBody>
    </cdr:sp>
  </cdr:relSizeAnchor>
  <cdr:relSizeAnchor xmlns:cdr="http://schemas.openxmlformats.org/drawingml/2006/chartDrawing">
    <cdr:from>
      <cdr:x>0.20084</cdr:x>
      <cdr:y>0.63037</cdr:y>
    </cdr:from>
    <cdr:to>
      <cdr:x>0.35327</cdr:x>
      <cdr:y>0.83241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063934" y="2853031"/>
          <a:ext cx="807521" cy="9144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2000" b="1" dirty="0">
              <a:solidFill>
                <a:schemeClr val="bg1"/>
              </a:solidFill>
            </a:rPr>
            <a:t>15%</a:t>
          </a:r>
        </a:p>
      </cdr:txBody>
    </cdr:sp>
  </cdr:relSizeAnchor>
  <cdr:relSizeAnchor xmlns:cdr="http://schemas.openxmlformats.org/drawingml/2006/chartDrawing">
    <cdr:from>
      <cdr:x>0.1022</cdr:x>
      <cdr:y>0.57527</cdr:y>
    </cdr:from>
    <cdr:to>
      <cdr:x>0.27481</cdr:x>
      <cdr:y>0.70909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41403" y="2603665"/>
          <a:ext cx="914399" cy="605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800" b="1" dirty="0">
              <a:solidFill>
                <a:schemeClr val="bg1"/>
              </a:solidFill>
            </a:rPr>
            <a:t>7%</a:t>
          </a:r>
        </a:p>
      </cdr:txBody>
    </cdr:sp>
  </cdr:relSizeAnchor>
  <cdr:relSizeAnchor xmlns:cdr="http://schemas.openxmlformats.org/drawingml/2006/chartDrawing">
    <cdr:from>
      <cdr:x>0.04265</cdr:x>
      <cdr:y>0.56735</cdr:y>
    </cdr:from>
    <cdr:to>
      <cdr:x>0.31389</cdr:x>
      <cdr:y>0.69329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40884" y="2775816"/>
          <a:ext cx="1531916" cy="6162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900" b="1" dirty="0">
              <a:solidFill>
                <a:schemeClr val="bg1"/>
              </a:solidFill>
            </a:rPr>
            <a:t>1</a:t>
          </a:r>
          <a:r>
            <a:rPr lang="en-GB" sz="1000" b="1" dirty="0">
              <a:solidFill>
                <a:schemeClr val="bg1"/>
              </a:solidFill>
            </a:rPr>
            <a:t>%</a:t>
          </a:r>
        </a:p>
      </cdr:txBody>
    </cdr:sp>
  </cdr:relSizeAnchor>
  <cdr:relSizeAnchor xmlns:cdr="http://schemas.openxmlformats.org/drawingml/2006/chartDrawing">
    <cdr:from>
      <cdr:x>0.03883</cdr:x>
      <cdr:y>0.47355</cdr:y>
    </cdr:from>
    <cdr:to>
      <cdr:x>0.35715</cdr:x>
      <cdr:y>0.60211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19299" y="2316885"/>
          <a:ext cx="1797838" cy="629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800" b="1" dirty="0">
              <a:solidFill>
                <a:schemeClr val="bg1"/>
              </a:solidFill>
            </a:rPr>
            <a:t>7%</a:t>
          </a:r>
        </a:p>
      </cdr:txBody>
    </cdr:sp>
  </cdr:relSizeAnchor>
  <cdr:relSizeAnchor xmlns:cdr="http://schemas.openxmlformats.org/drawingml/2006/chartDrawing">
    <cdr:from>
      <cdr:x>0.19411</cdr:x>
      <cdr:y>0.21843</cdr:y>
    </cdr:from>
    <cdr:to>
      <cdr:x>0.39811</cdr:x>
      <cdr:y>0.43883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028308" y="988621"/>
          <a:ext cx="1080654" cy="9975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2000" b="1" dirty="0">
              <a:solidFill>
                <a:schemeClr val="bg1"/>
              </a:solidFill>
            </a:rPr>
            <a:t>13%</a:t>
          </a:r>
        </a:p>
      </cdr:txBody>
    </cdr:sp>
  </cdr:relSizeAnchor>
  <cdr:relSizeAnchor xmlns:cdr="http://schemas.openxmlformats.org/drawingml/2006/chartDrawing">
    <cdr:from>
      <cdr:x>0.72381</cdr:x>
      <cdr:y>0.80549</cdr:y>
    </cdr:from>
    <cdr:to>
      <cdr:x>0.96907</cdr:x>
      <cdr:y>1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890260" y="3786724"/>
          <a:ext cx="1318161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0.64418</cdr:x>
      <cdr:y>0.86555</cdr:y>
    </cdr:from>
    <cdr:to>
      <cdr:x>1</cdr:x>
      <cdr:y>1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4127768" y="4892635"/>
          <a:ext cx="2280062" cy="7600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800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0F591B"/>
              </a:solidFill>
            </a:rPr>
            <a:t>     </a:t>
          </a:r>
          <a:r>
            <a:rPr lang="en-GB" sz="1800" dirty="0">
              <a:solidFill>
                <a:srgbClr val="0F591B"/>
              </a:solidFill>
            </a:rPr>
            <a:t>Attitude of </a:t>
          </a:r>
        </a:p>
        <a:p xmlns:a="http://schemas.openxmlformats.org/drawingml/2006/main">
          <a:r>
            <a:rPr lang="en-GB" sz="1800" dirty="0">
              <a:solidFill>
                <a:srgbClr val="0F591B"/>
              </a:solidFill>
            </a:rPr>
            <a:t>     Child</a:t>
          </a:r>
        </a:p>
      </cdr:txBody>
    </cdr:sp>
  </cdr:relSizeAnchor>
  <cdr:relSizeAnchor xmlns:cdr="http://schemas.openxmlformats.org/drawingml/2006/chartDrawing">
    <cdr:from>
      <cdr:x>0.09191</cdr:x>
      <cdr:y>0.35084</cdr:y>
    </cdr:from>
    <cdr:to>
      <cdr:x>0.23461</cdr:x>
      <cdr:y>0.51261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588921" y="198318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2000" b="1" dirty="0">
              <a:solidFill>
                <a:schemeClr val="bg1"/>
              </a:solidFill>
            </a:rPr>
            <a:t>9%</a:t>
          </a:r>
        </a:p>
      </cdr:txBody>
    </cdr:sp>
  </cdr:relSizeAnchor>
  <cdr:relSizeAnchor xmlns:cdr="http://schemas.openxmlformats.org/drawingml/2006/chartDrawing">
    <cdr:from>
      <cdr:x>0.66427</cdr:x>
      <cdr:y>0.88235</cdr:y>
    </cdr:from>
    <cdr:to>
      <cdr:x>0.67504</cdr:x>
      <cdr:y>0.90546</cdr:y>
    </cdr:to>
    <cdr:sp macro="" textlink="">
      <cdr:nvSpPr>
        <cdr:cNvPr id="14" name="Rectangle 13"/>
        <cdr:cNvSpPr/>
      </cdr:nvSpPr>
      <cdr:spPr>
        <a:xfrm xmlns:a="http://schemas.openxmlformats.org/drawingml/2006/main">
          <a:off x="4393870" y="4987636"/>
          <a:ext cx="71251" cy="130629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>
            <a:ln>
              <a:solidFill>
                <a:schemeClr val="accent1">
                  <a:lumMod val="40000"/>
                  <a:lumOff val="60000"/>
                </a:schemeClr>
              </a:solidFill>
            </a:ln>
            <a:solidFill>
              <a:schemeClr val="accent2">
                <a:lumMod val="40000"/>
                <a:lumOff val="6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0.64624</cdr:x>
      <cdr:y>0.88601</cdr:y>
    </cdr:from>
    <cdr:to>
      <cdr:x>0.68265</cdr:x>
      <cdr:y>0.92568</cdr:y>
    </cdr:to>
    <cdr:sp macro="" textlink="">
      <cdr:nvSpPr>
        <cdr:cNvPr id="15" name="Rectangle 14">
          <a:extLst xmlns:a="http://schemas.openxmlformats.org/drawingml/2006/main">
            <a:ext uri="{FF2B5EF4-FFF2-40B4-BE49-F238E27FC236}">
              <a16:creationId xmlns:a16="http://schemas.microsoft.com/office/drawing/2014/main" xmlns="" id="{3490302F-A7EB-4E7F-ADF5-6B3C55874789}"/>
            </a:ext>
          </a:extLst>
        </cdr:cNvPr>
        <cdr:cNvSpPr/>
      </cdr:nvSpPr>
      <cdr:spPr>
        <a:xfrm xmlns:a="http://schemas.openxmlformats.org/drawingml/2006/main">
          <a:off x="5112568" y="4824536"/>
          <a:ext cx="288032" cy="21602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40000"/>
            <a:lumOff val="60000"/>
          </a:schemeClr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5943A-824C-4213-B78F-AD0B2BEC6AC6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38CC0-6B99-4A7D-83EA-2A72FDD746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284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09FBB0-0A4B-40F8-B687-613CA8DA5C00}" type="slidenum">
              <a:rPr lang="en-GB" altLang="en-US"/>
              <a:pPr>
                <a:spcBef>
                  <a:spcPct val="0"/>
                </a:spcBef>
              </a:pPr>
              <a:t>2</a:t>
            </a:fld>
            <a:endParaRPr lang="en-GB" alt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898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7BFED-72E4-403F-9D39-ADF16831A27E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70280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7BFED-72E4-403F-9D39-ADF16831A27E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3406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7BFED-72E4-403F-9D39-ADF16831A27E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14901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7BFED-72E4-403F-9D39-ADF16831A27E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48658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38CC0-6B99-4A7D-83EA-2A72FDD746A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634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38CC0-6B99-4A7D-83EA-2A72FDD746A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438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38CC0-6B99-4A7D-83EA-2A72FDD746A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532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38CC0-6B99-4A7D-83EA-2A72FDD746A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703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7BFED-72E4-403F-9D39-ADF16831A27E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373117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38CC0-6B99-4A7D-83EA-2A72FDD746A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921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7BFED-72E4-403F-9D39-ADF16831A27E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7802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7BFED-72E4-403F-9D39-ADF16831A27E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3322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38CC0-6B99-4A7D-83EA-2A72FDD746A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913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7BFED-72E4-403F-9D39-ADF16831A27E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56250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38CC0-6B99-4A7D-83EA-2A72FDD746A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17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7BFED-72E4-403F-9D39-ADF16831A27E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6906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7BFED-72E4-403F-9D39-ADF16831A27E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09276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38CC0-6B99-4A7D-83EA-2A72FDD746A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57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E658-7FAD-480C-A968-C084DE4E5119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60E68539-08E4-4ED8-B506-B432D74D7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32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E658-7FAD-480C-A968-C084DE4E5119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68539-08E4-4ED8-B506-B432D74D7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036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E658-7FAD-480C-A968-C084DE4E5119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68539-08E4-4ED8-B506-B432D74D7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015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E658-7FAD-480C-A968-C084DE4E5119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68539-08E4-4ED8-B506-B432D74D7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68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1E1E658-7FAD-480C-A968-C084DE4E5119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60E68539-08E4-4ED8-B506-B432D74D7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672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E658-7FAD-480C-A968-C084DE4E5119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68539-08E4-4ED8-B506-B432D74D7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803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E658-7FAD-480C-A968-C084DE4E5119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68539-08E4-4ED8-B506-B432D74D7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500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1E1E658-7FAD-480C-A968-C084DE4E5119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68539-08E4-4ED8-B506-B432D74D7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971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E658-7FAD-480C-A968-C084DE4E5119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68539-08E4-4ED8-B506-B432D74D7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03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E658-7FAD-480C-A968-C084DE4E5119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68539-08E4-4ED8-B506-B432D74D7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774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E658-7FAD-480C-A968-C084DE4E5119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68539-08E4-4ED8-B506-B432D74D7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098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1E1E658-7FAD-480C-A968-C084DE4E5119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60E68539-08E4-4ED8-B506-B432D74D7E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71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40" y="1268760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+mn-lt"/>
              </a:rPr>
              <a:t/>
            </a:r>
            <a:br>
              <a:rPr lang="en-GB" dirty="0">
                <a:latin typeface="+mn-lt"/>
              </a:rPr>
            </a:b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cs typeface="Arial" panose="020B0604020202020204" pitchFamily="34" charset="0"/>
              </a:rPr>
              <a:t>Trainer:</a:t>
            </a:r>
          </a:p>
          <a:p>
            <a:pPr marL="0" indent="0">
              <a:buNone/>
            </a:pPr>
            <a:r>
              <a:rPr lang="en-GB" dirty="0">
                <a:cs typeface="Arial" panose="020B0604020202020204" pitchFamily="34" charset="0"/>
              </a:rPr>
              <a:t>Sharon </a:t>
            </a:r>
            <a:r>
              <a:rPr lang="en-GB" dirty="0" err="1">
                <a:cs typeface="Arial" panose="020B0604020202020204" pitchFamily="34" charset="0"/>
              </a:rPr>
              <a:t>Amesu</a:t>
            </a:r>
            <a:endParaRPr lang="en-GB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5400" dirty="0">
                <a:cs typeface="Arial" panose="020B0604020202020204" pitchFamily="34" charset="0"/>
              </a:rPr>
              <a:t>Harnessing </a:t>
            </a:r>
            <a:br>
              <a:rPr lang="en-GB" sz="5400" dirty="0">
                <a:cs typeface="Arial" panose="020B0604020202020204" pitchFamily="34" charset="0"/>
              </a:rPr>
            </a:br>
            <a:r>
              <a:rPr lang="en-GB" sz="5400" dirty="0">
                <a:cs typeface="Arial" panose="020B0604020202020204" pitchFamily="34" charset="0"/>
              </a:rPr>
              <a:t>Parent Potential</a:t>
            </a:r>
            <a:r>
              <a:rPr lang="en-GB" dirty="0">
                <a:cs typeface="Arial" panose="020B0604020202020204" pitchFamily="34" charset="0"/>
              </a:rPr>
              <a:t/>
            </a:r>
            <a:br>
              <a:rPr lang="en-GB" dirty="0">
                <a:cs typeface="Arial" panose="020B0604020202020204" pitchFamily="34" charset="0"/>
              </a:rPr>
            </a:br>
            <a:endParaRPr lang="en-GB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7144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HELP!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683727"/>
            <a:ext cx="2317249" cy="3804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2776"/>
            <a:ext cx="3688815" cy="43130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41921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471076" cy="713984"/>
          </a:xfrm>
        </p:spPr>
        <p:txBody>
          <a:bodyPr>
            <a:normAutofit/>
          </a:bodyPr>
          <a:lstStyle/>
          <a:p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372" y="2564904"/>
            <a:ext cx="5133600" cy="28844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96952"/>
            <a:ext cx="4205970" cy="28844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51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dirty="0"/>
              <a:t>What is the difference between</a:t>
            </a:r>
          </a:p>
          <a:p>
            <a:pPr marL="0" indent="0" algn="ctr">
              <a:buNone/>
            </a:pPr>
            <a:r>
              <a:rPr lang="en-GB" sz="4000" dirty="0"/>
              <a:t> Parental Involvement </a:t>
            </a:r>
          </a:p>
          <a:p>
            <a:pPr marL="0" indent="0" algn="ctr">
              <a:buNone/>
            </a:pPr>
            <a:r>
              <a:rPr lang="en-GB" sz="4000" dirty="0"/>
              <a:t>and </a:t>
            </a:r>
          </a:p>
          <a:p>
            <a:pPr marL="0" indent="0" algn="ctr">
              <a:buNone/>
            </a:pPr>
            <a:r>
              <a:rPr lang="en-GB" sz="4000" dirty="0"/>
              <a:t>Parental Engagement?</a:t>
            </a:r>
          </a:p>
        </p:txBody>
      </p:sp>
    </p:spTree>
    <p:extLst>
      <p:ext uri="{BB962C8B-B14F-4D97-AF65-F5344CB8AC3E}">
        <p14:creationId xmlns:p14="http://schemas.microsoft.com/office/powerpoint/2010/main" val="2995780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55054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4400" dirty="0"/>
              <a:t>Involvement is:</a:t>
            </a:r>
          </a:p>
          <a:p>
            <a:pPr marL="0" indent="0">
              <a:buNone/>
            </a:pPr>
            <a:r>
              <a:rPr lang="en-GB" sz="4400" dirty="0"/>
              <a:t> </a:t>
            </a:r>
            <a:r>
              <a:rPr lang="en-GB" sz="4400" i="1" dirty="0"/>
              <a:t>"to enfold or envelope,"</a:t>
            </a:r>
            <a:r>
              <a:rPr lang="en-GB" sz="4400" dirty="0"/>
              <a:t> </a:t>
            </a:r>
          </a:p>
          <a:p>
            <a:pPr marL="0" indent="0">
              <a:buNone/>
            </a:pPr>
            <a:endParaRPr lang="en-GB" sz="4400" dirty="0"/>
          </a:p>
          <a:p>
            <a:pPr marL="0" indent="0">
              <a:buNone/>
            </a:pPr>
            <a:r>
              <a:rPr lang="en-GB" sz="4400" dirty="0"/>
              <a:t>Engagement is to:</a:t>
            </a:r>
          </a:p>
          <a:p>
            <a:pPr marL="0" indent="0">
              <a:buNone/>
            </a:pPr>
            <a:r>
              <a:rPr lang="en-GB" sz="4400" dirty="0"/>
              <a:t> </a:t>
            </a:r>
            <a:r>
              <a:rPr lang="en-GB" sz="4400" i="1" dirty="0"/>
              <a:t>"to come together and interlock." </a:t>
            </a:r>
            <a:r>
              <a:rPr lang="en-GB" sz="4400" dirty="0"/>
              <a:t>Thus, involvement implies </a:t>
            </a:r>
            <a:r>
              <a:rPr lang="en-GB" sz="4400" i="1" dirty="0"/>
              <a:t>doing to</a:t>
            </a:r>
            <a:r>
              <a:rPr lang="en-GB" sz="4400" dirty="0"/>
              <a:t>; in contrast</a:t>
            </a:r>
          </a:p>
          <a:p>
            <a:pPr marL="0" indent="0">
              <a:buNone/>
            </a:pPr>
            <a:r>
              <a:rPr lang="en-GB" sz="4400" dirty="0"/>
              <a:t>Engagement implies </a:t>
            </a:r>
            <a:r>
              <a:rPr lang="en-GB" sz="4400" i="1" dirty="0"/>
              <a:t>doing with</a:t>
            </a:r>
            <a:r>
              <a:rPr lang="en-GB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5128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Parental Involvement?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b="1" dirty="0">
                <a:cs typeface="Arial" panose="020B0604020202020204" pitchFamily="34" charset="0"/>
              </a:rPr>
              <a:t>School focussed</a:t>
            </a:r>
          </a:p>
          <a:p>
            <a:r>
              <a:rPr lang="en-GB" sz="3200" b="1" dirty="0">
                <a:cs typeface="Arial" panose="020B0604020202020204" pitchFamily="34" charset="0"/>
              </a:rPr>
              <a:t>Activities such as Coffee Mornings</a:t>
            </a:r>
          </a:p>
          <a:p>
            <a:r>
              <a:rPr lang="en-GB" sz="3200" b="1" dirty="0">
                <a:cs typeface="Arial" panose="020B0604020202020204" pitchFamily="34" charset="0"/>
              </a:rPr>
              <a:t>PTA’s</a:t>
            </a:r>
          </a:p>
          <a:p>
            <a:r>
              <a:rPr lang="en-GB" sz="3200" b="1" dirty="0">
                <a:cs typeface="Arial" panose="020B0604020202020204" pitchFamily="34" charset="0"/>
              </a:rPr>
              <a:t>Volunteering in School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pic>
        <p:nvPicPr>
          <p:cNvPr id="10242" name="Picture 2" descr="C:\Users\Sharon\AppData\Local\Microsoft\Windows\INetCache\IE\LJGHBYCD\pta_clipart3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184" y="4653136"/>
            <a:ext cx="2588321" cy="202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393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374576" cy="1143000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Parental Engagement</a:t>
            </a:r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1628800"/>
            <a:ext cx="5878285" cy="4525963"/>
          </a:xfrm>
        </p:spPr>
        <p:txBody>
          <a:bodyPr/>
          <a:lstStyle/>
          <a:p>
            <a:r>
              <a:rPr lang="en-GB" sz="3600" b="1" dirty="0">
                <a:cs typeface="Arial" panose="020B0604020202020204" pitchFamily="34" charset="0"/>
              </a:rPr>
              <a:t>Moral Support. </a:t>
            </a:r>
          </a:p>
          <a:p>
            <a:r>
              <a:rPr lang="en-GB" sz="3600" b="1" dirty="0">
                <a:cs typeface="Arial" panose="020B0604020202020204" pitchFamily="34" charset="0"/>
              </a:rPr>
              <a:t>Valuing education.</a:t>
            </a:r>
          </a:p>
          <a:p>
            <a:r>
              <a:rPr lang="en-GB" sz="3600" b="1" dirty="0">
                <a:cs typeface="Arial" panose="020B0604020202020204" pitchFamily="34" charset="0"/>
              </a:rPr>
              <a:t>Achievement and Behaviour.</a:t>
            </a:r>
          </a:p>
          <a:p>
            <a:r>
              <a:rPr lang="en-GB" sz="3600" b="1" dirty="0">
                <a:cs typeface="Arial" panose="020B0604020202020204" pitchFamily="34" charset="0"/>
              </a:rPr>
              <a:t>Homework</a:t>
            </a: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085184"/>
            <a:ext cx="34861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16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336" y="1797733"/>
            <a:ext cx="86808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F591B"/>
                </a:solidFill>
              </a:rPr>
              <a:t>                                                            </a:t>
            </a:r>
          </a:p>
          <a:p>
            <a:r>
              <a:rPr lang="en-GB" sz="2400" b="1" dirty="0">
                <a:solidFill>
                  <a:srgbClr val="0F591B"/>
                </a:solidFill>
                <a:cs typeface="Arial" panose="020B0604020202020204" pitchFamily="34" charset="0"/>
              </a:rPr>
              <a:t>Parents Experience of Education                                   </a:t>
            </a:r>
          </a:p>
          <a:p>
            <a:r>
              <a:rPr lang="en-GB" sz="2400" b="1" dirty="0">
                <a:solidFill>
                  <a:srgbClr val="0F591B"/>
                </a:solidFill>
                <a:cs typeface="Arial" panose="020B0604020202020204" pitchFamily="34" charset="0"/>
              </a:rPr>
              <a:t>                                                 Parents lack of skills</a:t>
            </a:r>
          </a:p>
          <a:p>
            <a:r>
              <a:rPr lang="en-GB" sz="2400" b="1" dirty="0">
                <a:solidFill>
                  <a:srgbClr val="0F591B"/>
                </a:solidFill>
                <a:cs typeface="Arial" panose="020B0604020202020204" pitchFamily="34" charset="0"/>
              </a:rPr>
              <a:t>The school itself</a:t>
            </a:r>
          </a:p>
          <a:p>
            <a:endParaRPr lang="en-GB" sz="2400" b="1" dirty="0">
              <a:solidFill>
                <a:srgbClr val="0F591B"/>
              </a:solidFill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rgbClr val="0F591B"/>
                </a:solidFill>
                <a:cs typeface="Arial" panose="020B0604020202020204" pitchFamily="34" charset="0"/>
              </a:rPr>
              <a:t>                                            Practical Issues                       </a:t>
            </a:r>
          </a:p>
          <a:p>
            <a:r>
              <a:rPr lang="en-GB" sz="2400" b="1" dirty="0">
                <a:solidFill>
                  <a:srgbClr val="0F591B"/>
                </a:solidFill>
                <a:cs typeface="Arial" panose="020B0604020202020204" pitchFamily="34" charset="0"/>
              </a:rPr>
              <a:t>Attitude of the Child </a:t>
            </a:r>
          </a:p>
          <a:p>
            <a:endParaRPr lang="en-GB" sz="2400" b="1" dirty="0">
              <a:solidFill>
                <a:srgbClr val="0F591B"/>
              </a:solidFill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rgbClr val="0F591B"/>
                </a:solidFill>
                <a:cs typeface="Arial" panose="020B0604020202020204" pitchFamily="34" charset="0"/>
              </a:rPr>
              <a:t>                                   Perceived Teacher Attitude    </a:t>
            </a:r>
          </a:p>
          <a:p>
            <a:r>
              <a:rPr lang="en-GB" sz="2400" b="1" dirty="0">
                <a:solidFill>
                  <a:srgbClr val="0F591B"/>
                </a:solidFill>
                <a:cs typeface="Arial" panose="020B0604020202020204" pitchFamily="34" charset="0"/>
              </a:rPr>
              <a:t> Parents not interested</a:t>
            </a:r>
          </a:p>
          <a:p>
            <a:endParaRPr lang="en-GB" b="1" dirty="0">
              <a:solidFill>
                <a:srgbClr val="0F591B"/>
              </a:solidFill>
              <a:latin typeface="Comic Sans MS" panose="030F0702030302020204" pitchFamily="66" charset="0"/>
            </a:endParaRPr>
          </a:p>
          <a:p>
            <a:r>
              <a:rPr lang="en-GB" b="1" dirty="0">
                <a:solidFill>
                  <a:srgbClr val="0F591B"/>
                </a:solidFill>
                <a:latin typeface="Comic Sans MS" panose="030F0702030302020204" pitchFamily="66" charset="0"/>
              </a:rPr>
              <a:t>                                                </a:t>
            </a:r>
            <a:endParaRPr lang="en-GB" b="1" dirty="0">
              <a:solidFill>
                <a:srgbClr val="0F591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88640"/>
            <a:ext cx="7776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F591B"/>
                </a:solidFill>
                <a:cs typeface="Arial" panose="020B0604020202020204" pitchFamily="34" charset="0"/>
              </a:rPr>
              <a:t>Barriers to Parental Engagement</a:t>
            </a:r>
          </a:p>
          <a:p>
            <a:pPr algn="ctr"/>
            <a:endParaRPr lang="en-GB" sz="3200" b="1" dirty="0">
              <a:solidFill>
                <a:srgbClr val="0F591B"/>
              </a:solidFill>
              <a:cs typeface="Arial" panose="020B0604020202020204" pitchFamily="34" charset="0"/>
            </a:endParaRPr>
          </a:p>
          <a:p>
            <a:pPr algn="ctr"/>
            <a:r>
              <a:rPr lang="en-GB" sz="3200" b="1" dirty="0">
                <a:solidFill>
                  <a:srgbClr val="C00000"/>
                </a:solidFill>
                <a:cs typeface="Arial" panose="020B0604020202020204" pitchFamily="34" charset="0"/>
              </a:rPr>
              <a:t>Put these Barriers in Order</a:t>
            </a:r>
          </a:p>
        </p:txBody>
      </p:sp>
    </p:spTree>
    <p:extLst>
      <p:ext uri="{BB962C8B-B14F-4D97-AF65-F5344CB8AC3E}">
        <p14:creationId xmlns:p14="http://schemas.microsoft.com/office/powerpoint/2010/main" val="326637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399" y="19472"/>
            <a:ext cx="7772400" cy="1609344"/>
          </a:xfrm>
        </p:spPr>
        <p:txBody>
          <a:bodyPr>
            <a:normAutofit/>
          </a:bodyPr>
          <a:lstStyle/>
          <a:p>
            <a:r>
              <a:rPr lang="en-GB" dirty="0">
                <a:cs typeface="Arial" panose="020B0604020202020204" pitchFamily="34" charset="0"/>
              </a:rPr>
              <a:t>Barriers To Parental Engagement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3730136"/>
              </p:ext>
            </p:extLst>
          </p:nvPr>
        </p:nvGraphicFramePr>
        <p:xfrm>
          <a:off x="323528" y="1412776"/>
          <a:ext cx="7911271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20059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08720"/>
            <a:ext cx="8177807" cy="57606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200" dirty="0">
                <a:latin typeface="+mj-lt"/>
                <a:cs typeface="Arial" panose="020B0604020202020204" pitchFamily="34" charset="0"/>
              </a:rPr>
              <a:t>Benefits for Children</a:t>
            </a:r>
          </a:p>
          <a:p>
            <a:r>
              <a:rPr lang="en-GB" sz="2000" b="1" dirty="0">
                <a:cs typeface="Arial" panose="020B0604020202020204" pitchFamily="34" charset="0"/>
              </a:rPr>
              <a:t>Children achieve more/better overall outcomes </a:t>
            </a:r>
          </a:p>
          <a:p>
            <a:endParaRPr lang="en-GB" sz="2000" b="1" dirty="0">
              <a:cs typeface="Arial" panose="020B0604020202020204" pitchFamily="34" charset="0"/>
            </a:endParaRPr>
          </a:p>
          <a:p>
            <a:r>
              <a:rPr lang="en-GB" sz="2000" b="1" dirty="0">
                <a:cs typeface="Arial" panose="020B0604020202020204" pitchFamily="34" charset="0"/>
              </a:rPr>
              <a:t>Children have improved self-esteem, are more self-disciplined, and show higher aspirations and motivation toward school.</a:t>
            </a:r>
          </a:p>
          <a:p>
            <a:endParaRPr lang="en-GB" sz="2000" b="1" dirty="0">
              <a:cs typeface="Arial" panose="020B0604020202020204" pitchFamily="34" charset="0"/>
            </a:endParaRPr>
          </a:p>
          <a:p>
            <a:r>
              <a:rPr lang="en-GB" sz="2000" b="1" dirty="0">
                <a:cs typeface="Arial" panose="020B0604020202020204" pitchFamily="34" charset="0"/>
              </a:rPr>
              <a:t>Children's positive attitude about school often results in improved behaviour in school and less disciplinary issues.</a:t>
            </a:r>
          </a:p>
          <a:p>
            <a:endParaRPr lang="en-GB" sz="2000" b="1" dirty="0">
              <a:cs typeface="Arial" panose="020B0604020202020204" pitchFamily="34" charset="0"/>
            </a:endParaRPr>
          </a:p>
          <a:p>
            <a:r>
              <a:rPr lang="en-GB" sz="2000" b="1" dirty="0">
                <a:cs typeface="Arial" panose="020B0604020202020204" pitchFamily="34" charset="0"/>
              </a:rPr>
              <a:t>Fewer children are being placed in special education and remedial classes.</a:t>
            </a:r>
          </a:p>
          <a:p>
            <a:endParaRPr lang="en-GB" sz="2000" b="1" dirty="0">
              <a:cs typeface="Arial" panose="020B0604020202020204" pitchFamily="34" charset="0"/>
            </a:endParaRPr>
          </a:p>
          <a:p>
            <a:r>
              <a:rPr lang="en-GB" sz="2000" b="1" dirty="0">
                <a:cs typeface="Arial" panose="020B0604020202020204" pitchFamily="34" charset="0"/>
              </a:rPr>
              <a:t>Children from diverse cultural backgrounds tend to do better when parents and professionals work together to bridge the gap between the culture at home and the culture in school.</a:t>
            </a:r>
          </a:p>
        </p:txBody>
      </p:sp>
      <p:pic>
        <p:nvPicPr>
          <p:cNvPr id="5122" name="Picture 2" descr="C:\Users\Sharon\AppData\Local\Microsoft\Windows\INetCache\IE\UYDLMEJ4\stick-figure-family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9"/>
          <a:stretch/>
        </p:blipFill>
        <p:spPr bwMode="auto">
          <a:xfrm>
            <a:off x="7524328" y="8547"/>
            <a:ext cx="1346422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5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878" y="476672"/>
            <a:ext cx="9037122" cy="5729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cs typeface="Arial" panose="020B0604020202020204" pitchFamily="34" charset="0"/>
              </a:rPr>
              <a:t>Benefits for the Parents</a:t>
            </a:r>
          </a:p>
          <a:p>
            <a:pPr marL="0" indent="0">
              <a:buNone/>
            </a:pPr>
            <a:endParaRPr lang="en-GB" b="1" dirty="0">
              <a:cs typeface="Arial" panose="020B0604020202020204" pitchFamily="34" charset="0"/>
            </a:endParaRPr>
          </a:p>
          <a:p>
            <a:r>
              <a:rPr lang="en-GB" b="1" dirty="0">
                <a:cs typeface="Arial" panose="020B0604020202020204" pitchFamily="34" charset="0"/>
              </a:rPr>
              <a:t>Increased interaction and discussion with their children .</a:t>
            </a:r>
          </a:p>
          <a:p>
            <a:endParaRPr lang="en-GB" b="1" dirty="0">
              <a:cs typeface="Arial" panose="020B0604020202020204" pitchFamily="34" charset="0"/>
            </a:endParaRPr>
          </a:p>
          <a:p>
            <a:r>
              <a:rPr lang="en-GB" b="1" dirty="0">
                <a:cs typeface="Arial" panose="020B0604020202020204" pitchFamily="34" charset="0"/>
              </a:rPr>
              <a:t>Parents are more confident in their parenting and decision-making skills.</a:t>
            </a:r>
          </a:p>
          <a:p>
            <a:r>
              <a:rPr lang="en-GB" b="1" dirty="0">
                <a:cs typeface="Arial" panose="020B0604020202020204" pitchFamily="34" charset="0"/>
              </a:rPr>
              <a:t>More knowledge of child development </a:t>
            </a:r>
          </a:p>
          <a:p>
            <a:pPr marL="0" indent="0">
              <a:buNone/>
            </a:pPr>
            <a:endParaRPr lang="en-GB" b="1" dirty="0">
              <a:cs typeface="Arial" panose="020B0604020202020204" pitchFamily="34" charset="0"/>
            </a:endParaRPr>
          </a:p>
          <a:p>
            <a:r>
              <a:rPr lang="en-GB" b="1" dirty="0">
                <a:cs typeface="Arial" panose="020B0604020202020204" pitchFamily="34" charset="0"/>
              </a:rPr>
              <a:t>Better understanding of the teacher's job and school curriculum.</a:t>
            </a:r>
          </a:p>
          <a:p>
            <a:r>
              <a:rPr lang="en-GB" b="1" dirty="0">
                <a:cs typeface="Arial" panose="020B0604020202020204" pitchFamily="34" charset="0"/>
              </a:rPr>
              <a:t>More awareness of what their children are learning and more likely to help when asked by teachers with learning activities at home. </a:t>
            </a:r>
          </a:p>
          <a:p>
            <a:endParaRPr lang="en-GB" b="1" dirty="0">
              <a:cs typeface="Arial" panose="020B0604020202020204" pitchFamily="34" charset="0"/>
            </a:endParaRPr>
          </a:p>
          <a:p>
            <a:r>
              <a:rPr lang="en-GB" b="1" dirty="0">
                <a:cs typeface="Arial" panose="020B0604020202020204" pitchFamily="34" charset="0"/>
              </a:rPr>
              <a:t>Parents' perceptions of the school are improved and there are stronger ties and commitment to the school.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397682"/>
            <a:ext cx="656371" cy="93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56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260648"/>
            <a:ext cx="6124575" cy="1274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400" dirty="0">
                <a:solidFill>
                  <a:srgbClr val="003300"/>
                </a:solidFill>
                <a:latin typeface="+mn-lt"/>
                <a:cs typeface="Arial" panose="020B0604020202020204" pitchFamily="34" charset="0"/>
              </a:rPr>
              <a:t>Aims and Objectives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80120"/>
            <a:ext cx="9144000" cy="5517232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endParaRPr lang="en-GB" altLang="en-US" sz="2400" b="1" dirty="0">
              <a:solidFill>
                <a:srgbClr val="003300"/>
              </a:solidFill>
              <a:latin typeface="Comic Sans MS" panose="030F0702030302020204" pitchFamily="66" charset="0"/>
            </a:endParaRPr>
          </a:p>
          <a:p>
            <a:pPr marL="0" indent="0" algn="ctr" eaLnBrk="1" hangingPunct="1">
              <a:buNone/>
            </a:pPr>
            <a:r>
              <a:rPr lang="en-GB" altLang="en-US" sz="2400" dirty="0">
                <a:solidFill>
                  <a:srgbClr val="003300"/>
                </a:solidFill>
                <a:cs typeface="Arial" panose="020B0604020202020204" pitchFamily="34" charset="0"/>
              </a:rPr>
              <a:t>Aim</a:t>
            </a:r>
          </a:p>
          <a:p>
            <a:pPr marL="0" indent="0" algn="ctr" eaLnBrk="1" hangingPunct="1">
              <a:buNone/>
            </a:pPr>
            <a:r>
              <a:rPr lang="en-GB" altLang="en-US" dirty="0">
                <a:cs typeface="Arial" panose="020B0604020202020204" pitchFamily="34" charset="0"/>
              </a:rPr>
              <a:t>Promoting parental </a:t>
            </a:r>
            <a:r>
              <a:rPr lang="en-GB" altLang="en-US" sz="2000" dirty="0">
                <a:cs typeface="Arial" panose="020B0604020202020204" pitchFamily="34" charset="0"/>
              </a:rPr>
              <a:t> awareness and understanding of the potential of the Parent/ Teacher Partnership to improve the outcomes for our children.</a:t>
            </a:r>
          </a:p>
          <a:p>
            <a:pPr marL="0" indent="0" algn="ctr" eaLnBrk="1" hangingPunct="1">
              <a:buNone/>
            </a:pPr>
            <a:endParaRPr lang="en-GB" altLang="en-US" sz="2000" dirty="0">
              <a:cs typeface="Arial" panose="020B0604020202020204" pitchFamily="34" charset="0"/>
            </a:endParaRPr>
          </a:p>
          <a:p>
            <a:pPr marL="0" indent="0" algn="ctr" eaLnBrk="1" hangingPunct="1">
              <a:buNone/>
            </a:pPr>
            <a:r>
              <a:rPr lang="en-GB" altLang="en-US" sz="2400" dirty="0">
                <a:solidFill>
                  <a:srgbClr val="003300"/>
                </a:solidFill>
                <a:cs typeface="Arial" panose="020B0604020202020204" pitchFamily="34" charset="0"/>
              </a:rPr>
              <a:t>Objectives</a:t>
            </a:r>
          </a:p>
          <a:p>
            <a:pPr eaLnBrk="1" hangingPunct="1"/>
            <a:r>
              <a:rPr lang="en-GB" altLang="en-US" sz="2000" dirty="0">
                <a:cs typeface="Arial" panose="020B0604020202020204" pitchFamily="34" charset="0"/>
              </a:rPr>
              <a:t>Explore research around the impact of parental engagement with children’s learning.</a:t>
            </a:r>
          </a:p>
          <a:p>
            <a:pPr eaLnBrk="1" hangingPunct="1"/>
            <a:r>
              <a:rPr lang="en-GB" altLang="en-US" sz="2000" dirty="0">
                <a:cs typeface="Arial" panose="020B0604020202020204" pitchFamily="34" charset="0"/>
              </a:rPr>
              <a:t>Explore definitions of parental engagement and involvement.</a:t>
            </a:r>
          </a:p>
          <a:p>
            <a:pPr eaLnBrk="1" hangingPunct="1"/>
            <a:r>
              <a:rPr lang="en-GB" altLang="en-US" sz="2000" dirty="0">
                <a:cs typeface="Arial" panose="020B0604020202020204" pitchFamily="34" charset="0"/>
              </a:rPr>
              <a:t>Look at some of the barriers </a:t>
            </a:r>
            <a:r>
              <a:rPr lang="en-GB" altLang="en-US" dirty="0">
                <a:cs typeface="Arial" panose="020B0604020202020204" pitchFamily="34" charset="0"/>
              </a:rPr>
              <a:t>that</a:t>
            </a:r>
            <a:r>
              <a:rPr lang="en-GB" altLang="en-US" sz="2000" dirty="0">
                <a:cs typeface="Arial" panose="020B0604020202020204" pitchFamily="34" charset="0"/>
              </a:rPr>
              <a:t> undermine parental engagement and involvement.</a:t>
            </a:r>
          </a:p>
          <a:p>
            <a:r>
              <a:rPr lang="en-GB" altLang="en-US" sz="2000" dirty="0">
                <a:cs typeface="Arial" panose="020B0604020202020204" pitchFamily="34" charset="0"/>
              </a:rPr>
              <a:t>Look at research based benefits of engagement.</a:t>
            </a:r>
          </a:p>
          <a:p>
            <a:r>
              <a:rPr lang="en-GB" altLang="en-US" sz="2000" dirty="0">
                <a:cs typeface="Arial" panose="020B0604020202020204" pitchFamily="34" charset="0"/>
              </a:rPr>
              <a:t>Explore practical ways we can improve parental engagement at school and at home.</a:t>
            </a:r>
          </a:p>
          <a:p>
            <a:pPr eaLnBrk="1" hangingPunct="1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764704"/>
            <a:ext cx="8840668" cy="5400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600" b="1" dirty="0">
                <a:cs typeface="Arial" panose="020B0604020202020204" pitchFamily="34" charset="0"/>
              </a:rPr>
              <a:t>Benefits for the Staff and School</a:t>
            </a:r>
          </a:p>
          <a:p>
            <a:r>
              <a:rPr lang="en-GB" sz="2000" b="1" dirty="0">
                <a:cs typeface="Arial" panose="020B0604020202020204" pitchFamily="34" charset="0"/>
              </a:rPr>
              <a:t>Higher morale.</a:t>
            </a:r>
          </a:p>
          <a:p>
            <a:endParaRPr lang="en-GB" sz="2000" b="1" dirty="0">
              <a:cs typeface="Arial" panose="020B0604020202020204" pitchFamily="34" charset="0"/>
            </a:endParaRPr>
          </a:p>
          <a:p>
            <a:r>
              <a:rPr lang="en-GB" sz="2000" b="1" dirty="0">
                <a:cs typeface="Arial" panose="020B0604020202020204" pitchFamily="34" charset="0"/>
              </a:rPr>
              <a:t>Greater respect for their profession from the parents.</a:t>
            </a:r>
          </a:p>
          <a:p>
            <a:endParaRPr lang="en-GB" sz="2000" b="1" dirty="0">
              <a:cs typeface="Arial" panose="020B0604020202020204" pitchFamily="34" charset="0"/>
            </a:endParaRPr>
          </a:p>
          <a:p>
            <a:r>
              <a:rPr lang="en-GB" sz="2000" b="1" dirty="0">
                <a:cs typeface="Arial" panose="020B0604020202020204" pitchFamily="34" charset="0"/>
              </a:rPr>
              <a:t>Improved communication and relations between parents, teachers, and administrators.</a:t>
            </a:r>
          </a:p>
          <a:p>
            <a:endParaRPr lang="en-GB" sz="2000" b="1" dirty="0">
              <a:cs typeface="Arial" panose="020B0604020202020204" pitchFamily="34" charset="0"/>
            </a:endParaRPr>
          </a:p>
          <a:p>
            <a:r>
              <a:rPr lang="en-GB" sz="2000" b="1" dirty="0">
                <a:cs typeface="Arial" panose="020B0604020202020204" pitchFamily="34" charset="0"/>
              </a:rPr>
              <a:t>Better understanding of families' cultures and diversity, and they form deeper respect for parents' abilities and time.</a:t>
            </a:r>
          </a:p>
          <a:p>
            <a:endParaRPr lang="en-GB" sz="2000" b="1" dirty="0">
              <a:cs typeface="Arial" panose="020B0604020202020204" pitchFamily="34" charset="0"/>
            </a:endParaRPr>
          </a:p>
          <a:p>
            <a:r>
              <a:rPr lang="en-GB" sz="2000" b="1" dirty="0">
                <a:cs typeface="Arial" panose="020B0604020202020204" pitchFamily="34" charset="0"/>
              </a:rPr>
              <a:t>Increase in job satisfaction.</a:t>
            </a:r>
          </a:p>
          <a:p>
            <a:endParaRPr lang="en-GB" sz="2000" b="1" dirty="0">
              <a:cs typeface="Arial" panose="020B0604020202020204" pitchFamily="34" charset="0"/>
            </a:endParaRPr>
          </a:p>
          <a:p>
            <a:r>
              <a:rPr lang="en-GB" sz="2000" b="1" dirty="0">
                <a:cs typeface="Arial" panose="020B0604020202020204" pitchFamily="34" charset="0"/>
              </a:rPr>
              <a:t>Better community relationships and support.</a:t>
            </a:r>
          </a:p>
          <a:p>
            <a:endParaRPr lang="en-GB" sz="2000" b="1" dirty="0">
              <a:cs typeface="Arial" panose="020B0604020202020204" pitchFamily="34" charset="0"/>
            </a:endParaRPr>
          </a:p>
          <a:p>
            <a:r>
              <a:rPr lang="en-GB" sz="2000" b="1" dirty="0">
                <a:cs typeface="Arial" panose="020B0604020202020204" pitchFamily="34" charset="0"/>
              </a:rPr>
              <a:t>Schools also experience better community support.</a:t>
            </a:r>
          </a:p>
          <a:p>
            <a:pPr marL="0" indent="0">
              <a:buNone/>
            </a:pPr>
            <a:endParaRPr lang="en-GB" sz="2000" b="1" dirty="0">
              <a:cs typeface="Arial" panose="020B0604020202020204" pitchFamily="34" charset="0"/>
            </a:endParaRPr>
          </a:p>
          <a:p>
            <a:endParaRPr lang="en-GB" b="1" dirty="0">
              <a:cs typeface="Arial" panose="020B0604020202020204" pitchFamily="34" charset="0"/>
            </a:endParaRPr>
          </a:p>
        </p:txBody>
      </p:sp>
      <p:pic>
        <p:nvPicPr>
          <p:cNvPr id="6146" name="Picture 2" descr="C:\Users\Sharon\AppData\Local\Microsoft\Windows\INetCache\IE\YSU1M9CZ\Teacher_clip_art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76672"/>
            <a:ext cx="194280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46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/>
        </p:blipFill>
        <p:spPr bwMode="auto">
          <a:xfrm>
            <a:off x="1926112" y="692696"/>
            <a:ext cx="537659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6512" y="4077072"/>
            <a:ext cx="9180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195E16"/>
                </a:solidFill>
              </a:rPr>
              <a:t>How does your school currently facilitate overcoming the barriers of parental engagement/involvement?</a:t>
            </a:r>
          </a:p>
          <a:p>
            <a:pPr algn="ctr"/>
            <a:endParaRPr lang="en-GB" sz="2800" b="1" dirty="0">
              <a:solidFill>
                <a:srgbClr val="195E16"/>
              </a:solidFill>
            </a:endParaRPr>
          </a:p>
          <a:p>
            <a:pPr algn="ctr"/>
            <a:r>
              <a:rPr lang="en-GB" sz="2800" b="1" dirty="0">
                <a:solidFill>
                  <a:srgbClr val="195E16"/>
                </a:solidFill>
              </a:rPr>
              <a:t>How might engagement be improved?</a:t>
            </a:r>
          </a:p>
        </p:txBody>
      </p:sp>
    </p:spTree>
    <p:extLst>
      <p:ext uri="{BB962C8B-B14F-4D97-AF65-F5344CB8AC3E}">
        <p14:creationId xmlns:p14="http://schemas.microsoft.com/office/powerpoint/2010/main" val="331130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4"/>
          <a:stretch/>
        </p:blipFill>
        <p:spPr>
          <a:xfrm>
            <a:off x="24230" y="260648"/>
            <a:ext cx="8973558" cy="5842443"/>
          </a:xfrm>
        </p:spPr>
      </p:pic>
    </p:spTree>
    <p:extLst>
      <p:ext uri="{BB962C8B-B14F-4D97-AF65-F5344CB8AC3E}">
        <p14:creationId xmlns:p14="http://schemas.microsoft.com/office/powerpoint/2010/main" val="3456357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7" y="692696"/>
            <a:ext cx="857033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Parents and School</a:t>
            </a:r>
          </a:p>
          <a:p>
            <a:endParaRPr lang="en-GB" sz="2400" b="1" dirty="0">
              <a:solidFill>
                <a:srgbClr val="0F591B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0F591B"/>
                </a:solidFill>
              </a:rPr>
              <a:t>Openness </a:t>
            </a:r>
            <a:r>
              <a:rPr lang="en-GB" sz="2400" b="1" dirty="0">
                <a:solidFill>
                  <a:srgbClr val="0F591B"/>
                </a:solidFill>
              </a:rPr>
              <a:t>in Communication</a:t>
            </a:r>
          </a:p>
          <a:p>
            <a:endParaRPr lang="en-GB" sz="2400" b="1" dirty="0">
              <a:solidFill>
                <a:srgbClr val="0F591B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F591B"/>
                </a:solidFill>
              </a:rPr>
              <a:t>Parents associations, coffee mornings, getting a better understanding of school structures and the curriculum.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0F591B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F591B"/>
                </a:solidFill>
              </a:rPr>
              <a:t>Parents evenings.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0F591B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F591B"/>
                </a:solidFill>
              </a:rPr>
              <a:t>Social Media groups.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0F591B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F591B"/>
                </a:solidFill>
              </a:rPr>
              <a:t>Parents Advocacy Groups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F591B"/>
                </a:solidFill>
              </a:rPr>
              <a:t>Taking advantage of open door policy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F591B"/>
                </a:solidFill>
              </a:rPr>
              <a:t>School leadership (parent governors)</a:t>
            </a:r>
          </a:p>
        </p:txBody>
      </p:sp>
    </p:spTree>
    <p:extLst>
      <p:ext uri="{BB962C8B-B14F-4D97-AF65-F5344CB8AC3E}">
        <p14:creationId xmlns:p14="http://schemas.microsoft.com/office/powerpoint/2010/main" val="2425170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833859" cy="54289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cs typeface="Arial" panose="020B0604020202020204" pitchFamily="34" charset="0"/>
              </a:rPr>
              <a:t>Parents Evenings-</a:t>
            </a:r>
          </a:p>
          <a:p>
            <a:pPr marL="0" indent="0">
              <a:buNone/>
            </a:pPr>
            <a:r>
              <a:rPr lang="en-GB" b="1" dirty="0">
                <a:cs typeface="Arial" panose="020B0604020202020204" pitchFamily="34" charset="0"/>
              </a:rPr>
              <a:t>Prepare Questions</a:t>
            </a:r>
          </a:p>
          <a:p>
            <a:pPr marL="0" indent="0">
              <a:buNone/>
            </a:pPr>
            <a:endParaRPr lang="en-GB" b="1" dirty="0"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GB" b="1" dirty="0">
                <a:cs typeface="Arial" panose="020B0604020202020204" pitchFamily="34" charset="0"/>
              </a:rPr>
              <a:t>Can you give me a breakdown of the subjects covering in class and some ideas about how we can extend the learning at home.</a:t>
            </a:r>
          </a:p>
          <a:p>
            <a:pPr marL="0" indent="0">
              <a:buNone/>
            </a:pPr>
            <a:endParaRPr lang="en-GB" b="1" dirty="0"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GB" b="1" dirty="0">
                <a:cs typeface="Arial" panose="020B0604020202020204" pitchFamily="34" charset="0"/>
              </a:rPr>
              <a:t>How can I help my child move up to the next target grade.</a:t>
            </a:r>
          </a:p>
          <a:p>
            <a:pPr>
              <a:buFontTx/>
              <a:buChar char="-"/>
            </a:pPr>
            <a:endParaRPr lang="en-GB" b="1" dirty="0"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GB" b="1" dirty="0">
                <a:cs typeface="Arial" panose="020B0604020202020204" pitchFamily="34" charset="0"/>
              </a:rPr>
              <a:t>Recommend resources or activities?</a:t>
            </a:r>
          </a:p>
          <a:p>
            <a:pPr>
              <a:buFontTx/>
              <a:buChar char="-"/>
            </a:pPr>
            <a:endParaRPr lang="en-GB" b="1" dirty="0"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GB" b="1" dirty="0">
                <a:cs typeface="Arial" panose="020B0604020202020204" pitchFamily="34" charset="0"/>
              </a:rPr>
              <a:t>In the areas of challenge are you using different teaching strategies to suit his learning style?</a:t>
            </a:r>
          </a:p>
        </p:txBody>
      </p:sp>
      <p:pic>
        <p:nvPicPr>
          <p:cNvPr id="7170" name="Picture 2" descr="C:\Users\Sharon\AppData\Local\Microsoft\Windows\INetCache\IE\LJGHBYCD\sheikh-tuhin-To-Do-List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468" y="160317"/>
            <a:ext cx="1331317" cy="166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683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Paradigm Shift</a:t>
            </a:r>
            <a:b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en-GB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/>
            </a:r>
            <a:br>
              <a:rPr lang="en-GB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en-GB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Theory of Multiple Intelligences</a:t>
            </a:r>
            <a:br>
              <a:rPr lang="en-GB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en-GB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Howard Gardner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005064"/>
            <a:ext cx="8229600" cy="3577584"/>
          </a:xfrm>
        </p:spPr>
        <p:txBody>
          <a:bodyPr/>
          <a:lstStyle/>
          <a:p>
            <a:pPr marL="109728" indent="0">
              <a:buNone/>
            </a:pPr>
            <a:endParaRPr lang="en-GB" dirty="0"/>
          </a:p>
          <a:p>
            <a:pPr marL="109728" indent="0">
              <a:buNone/>
            </a:pPr>
            <a:endParaRPr lang="en-GB" dirty="0"/>
          </a:p>
          <a:p>
            <a:pPr marL="109728" indent="0">
              <a:buNone/>
            </a:pP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55869"/>
              </p:ext>
            </p:extLst>
          </p:nvPr>
        </p:nvGraphicFramePr>
        <p:xfrm>
          <a:off x="323528" y="2373496"/>
          <a:ext cx="8229600" cy="3999872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GB" sz="2400" b="1" dirty="0">
                          <a:effectLst/>
                        </a:rPr>
                        <a:t>intelligence type</a:t>
                      </a:r>
                      <a:endParaRPr lang="en-GB" sz="2400" dirty="0">
                        <a:effectLst/>
                      </a:endParaRPr>
                    </a:p>
                  </a:txBody>
                  <a:tcPr marL="67112" marR="67112" marT="67112" marB="6711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2400" b="1">
                          <a:effectLst/>
                        </a:rPr>
                        <a:t>capability and perception</a:t>
                      </a:r>
                      <a:endParaRPr lang="en-GB" sz="2400">
                        <a:effectLst/>
                      </a:endParaRPr>
                    </a:p>
                  </a:txBody>
                  <a:tcPr marL="67112" marR="67112" marT="67112" marB="6711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0866">
                <a:tc>
                  <a:txBody>
                    <a:bodyPr/>
                    <a:lstStyle/>
                    <a:p>
                      <a:pPr fontAlgn="t"/>
                      <a:r>
                        <a:rPr lang="en-GB" sz="2400" b="1" dirty="0">
                          <a:effectLst/>
                        </a:rPr>
                        <a:t>Linguistic</a:t>
                      </a:r>
                      <a:endParaRPr lang="en-GB" sz="2400" dirty="0">
                        <a:effectLst/>
                      </a:endParaRPr>
                    </a:p>
                  </a:txBody>
                  <a:tcPr marL="67112" marR="67112" marT="67112" marB="6711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2400">
                          <a:effectLst/>
                        </a:rPr>
                        <a:t>words and language</a:t>
                      </a:r>
                    </a:p>
                  </a:txBody>
                  <a:tcPr marL="67112" marR="67112" marT="67112" marB="6711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0866">
                <a:tc>
                  <a:txBody>
                    <a:bodyPr/>
                    <a:lstStyle/>
                    <a:p>
                      <a:pPr fontAlgn="t"/>
                      <a:r>
                        <a:rPr lang="en-GB" sz="2400" b="1">
                          <a:effectLst/>
                        </a:rPr>
                        <a:t>Logical-Mathematical</a:t>
                      </a:r>
                      <a:endParaRPr lang="en-GB" sz="2400">
                        <a:effectLst/>
                      </a:endParaRPr>
                    </a:p>
                  </a:txBody>
                  <a:tcPr marL="67112" marR="67112" marT="67112" marB="6711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2400">
                          <a:effectLst/>
                        </a:rPr>
                        <a:t>logic and numbers</a:t>
                      </a:r>
                    </a:p>
                  </a:txBody>
                  <a:tcPr marL="67112" marR="67112" marT="67112" marB="6711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0866">
                <a:tc>
                  <a:txBody>
                    <a:bodyPr/>
                    <a:lstStyle/>
                    <a:p>
                      <a:pPr fontAlgn="t"/>
                      <a:r>
                        <a:rPr lang="en-GB" sz="2400" b="1">
                          <a:effectLst/>
                        </a:rPr>
                        <a:t>Musical</a:t>
                      </a:r>
                      <a:endParaRPr lang="en-GB" sz="2400">
                        <a:effectLst/>
                      </a:endParaRPr>
                    </a:p>
                  </a:txBody>
                  <a:tcPr marL="67112" marR="67112" marT="67112" marB="6711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2400">
                          <a:effectLst/>
                        </a:rPr>
                        <a:t>music, sound, rhythm</a:t>
                      </a:r>
                    </a:p>
                  </a:txBody>
                  <a:tcPr marL="67112" marR="67112" marT="67112" marB="6711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0866">
                <a:tc>
                  <a:txBody>
                    <a:bodyPr/>
                    <a:lstStyle/>
                    <a:p>
                      <a:pPr fontAlgn="t"/>
                      <a:r>
                        <a:rPr lang="en-GB" sz="2400" b="1">
                          <a:effectLst/>
                        </a:rPr>
                        <a:t>Bodily-Kinesthetic </a:t>
                      </a:r>
                      <a:endParaRPr lang="en-GB" sz="2400">
                        <a:effectLst/>
                      </a:endParaRPr>
                    </a:p>
                  </a:txBody>
                  <a:tcPr marL="67112" marR="67112" marT="67112" marB="6711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2400">
                          <a:effectLst/>
                        </a:rPr>
                        <a:t>body movement control</a:t>
                      </a:r>
                    </a:p>
                  </a:txBody>
                  <a:tcPr marL="67112" marR="67112" marT="67112" marB="6711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0866">
                <a:tc>
                  <a:txBody>
                    <a:bodyPr/>
                    <a:lstStyle/>
                    <a:p>
                      <a:pPr fontAlgn="t"/>
                      <a:r>
                        <a:rPr lang="en-GB" sz="2400" b="1">
                          <a:effectLst/>
                        </a:rPr>
                        <a:t>Spatial-Visual</a:t>
                      </a:r>
                      <a:endParaRPr lang="en-GB" sz="2400">
                        <a:effectLst/>
                      </a:endParaRPr>
                    </a:p>
                  </a:txBody>
                  <a:tcPr marL="67112" marR="67112" marT="67112" marB="6711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2400">
                          <a:effectLst/>
                        </a:rPr>
                        <a:t>images and space</a:t>
                      </a:r>
                    </a:p>
                  </a:txBody>
                  <a:tcPr marL="67112" marR="67112" marT="67112" marB="6711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0866">
                <a:tc>
                  <a:txBody>
                    <a:bodyPr/>
                    <a:lstStyle/>
                    <a:p>
                      <a:pPr fontAlgn="t"/>
                      <a:r>
                        <a:rPr lang="en-GB" sz="2400" b="1">
                          <a:effectLst/>
                        </a:rPr>
                        <a:t>Interpersonal</a:t>
                      </a:r>
                      <a:endParaRPr lang="en-GB" sz="2400">
                        <a:effectLst/>
                      </a:endParaRPr>
                    </a:p>
                  </a:txBody>
                  <a:tcPr marL="67112" marR="67112" marT="67112" marB="6711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2400">
                          <a:effectLst/>
                        </a:rPr>
                        <a:t>other people's feelings</a:t>
                      </a:r>
                    </a:p>
                  </a:txBody>
                  <a:tcPr marL="67112" marR="67112" marT="67112" marB="6711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0866">
                <a:tc>
                  <a:txBody>
                    <a:bodyPr/>
                    <a:lstStyle/>
                    <a:p>
                      <a:pPr fontAlgn="t"/>
                      <a:r>
                        <a:rPr lang="en-GB" sz="2400" b="1">
                          <a:effectLst/>
                        </a:rPr>
                        <a:t>Intrapersonal</a:t>
                      </a:r>
                      <a:endParaRPr lang="en-GB" sz="2400">
                        <a:effectLst/>
                      </a:endParaRPr>
                    </a:p>
                  </a:txBody>
                  <a:tcPr marL="67112" marR="67112" marT="67112" marB="6711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2400" dirty="0">
                          <a:effectLst/>
                        </a:rPr>
                        <a:t>self-awareness</a:t>
                      </a:r>
                    </a:p>
                  </a:txBody>
                  <a:tcPr marL="67112" marR="67112" marT="67112" marB="67112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518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Practical Application</a:t>
            </a:r>
            <a:br>
              <a:rPr lang="en-GB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en-GB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Parents and Children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395754"/>
            <a:ext cx="8892480" cy="44622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Have you had a good day? </a:t>
            </a:r>
            <a:endParaRPr lang="en-GB" sz="24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GB" sz="2400" b="1" dirty="0"/>
              <a:t>What did you do at school today? </a:t>
            </a:r>
          </a:p>
          <a:p>
            <a:pPr marL="0" indent="0">
              <a:buNone/>
            </a:pPr>
            <a:r>
              <a:rPr lang="en-GB" sz="2400" b="1" dirty="0"/>
              <a:t>Structure it even more deeply and openly:-</a:t>
            </a:r>
          </a:p>
          <a:p>
            <a:pPr marL="0" indent="0">
              <a:buNone/>
            </a:pPr>
            <a:r>
              <a:rPr lang="en-GB" sz="2400" b="1" dirty="0"/>
              <a:t>What’s the most interesting thing you did at school today? </a:t>
            </a:r>
          </a:p>
          <a:p>
            <a:pPr marL="0" indent="0">
              <a:buNone/>
            </a:pPr>
            <a:r>
              <a:rPr lang="en-GB" sz="2400" b="1" dirty="0"/>
              <a:t>(encourages thought, analysis and evaluation.) </a:t>
            </a:r>
          </a:p>
        </p:txBody>
      </p:sp>
      <p:pic>
        <p:nvPicPr>
          <p:cNvPr id="2050" name="Picture 2" descr="C:\Users\Sharon\AppData\Local\Microsoft\Windows\INetCache\IE\YXR3MVN3\large-Sad-Face-66.6-3301[1]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902" y="2115358"/>
            <a:ext cx="666889" cy="66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haron\AppData\Local\Microsoft\Windows\INetCache\IE\YXR3MVN3\120px-Gnome-face-uncertain.svg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270" y="2872389"/>
            <a:ext cx="742387" cy="74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haron\AppData\Local\Microsoft\Windows\INetCache\IE\NAXNB49O\smiley-face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272" y="4307527"/>
            <a:ext cx="893262" cy="89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26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102251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Challenge.</a:t>
            </a:r>
          </a:p>
          <a:p>
            <a:endParaRPr lang="en-GB" sz="2400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-Encouragement and praise. </a:t>
            </a:r>
          </a:p>
          <a:p>
            <a:endParaRPr lang="en-GB" sz="2400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-Timing</a:t>
            </a:r>
          </a:p>
          <a:p>
            <a:endParaRPr lang="en-GB" sz="2400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-Body language </a:t>
            </a:r>
          </a:p>
          <a:p>
            <a:endParaRPr lang="en-GB" sz="2400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-Listen, listen, and listen</a:t>
            </a:r>
          </a:p>
          <a:p>
            <a:endParaRPr lang="en-GB" sz="2400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-Be creative and use humour</a:t>
            </a:r>
          </a:p>
          <a:p>
            <a:endParaRPr lang="en-GB" sz="2400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-Manage anxiety</a:t>
            </a:r>
          </a:p>
          <a:p>
            <a:endParaRPr lang="en-GB" sz="2400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-Technology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471" y="150212"/>
            <a:ext cx="8223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F591B"/>
                </a:solidFill>
                <a:latin typeface="Georgia" panose="02040502050405020303" pitchFamily="18" charset="0"/>
              </a:rPr>
              <a:t>Things to bear in mind……</a:t>
            </a:r>
          </a:p>
        </p:txBody>
      </p:sp>
      <p:pic>
        <p:nvPicPr>
          <p:cNvPr id="3074" name="Picture 2" descr="C:\Users\Sharon\AppData\Local\Microsoft\Windows\INetCache\IE\7M23Y9UQ\thinking-man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285" y="658834"/>
            <a:ext cx="1098715" cy="109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097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7772400" cy="1609344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638" y="1124744"/>
            <a:ext cx="8605959" cy="54006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b="1" dirty="0">
                <a:cs typeface="Arial" panose="020B0604020202020204" pitchFamily="34" charset="0"/>
              </a:rPr>
              <a:t>Aims and Objectives</a:t>
            </a:r>
          </a:p>
          <a:p>
            <a:pPr marL="0" indent="0">
              <a:buNone/>
            </a:pPr>
            <a:r>
              <a:rPr lang="en-GB" b="1" dirty="0">
                <a:cs typeface="Arial" panose="020B0604020202020204" pitchFamily="34" charset="0"/>
              </a:rPr>
              <a:t>Raise our awareness and increase our understanding of the potential we have as parents to improve the outcomes for our children.</a:t>
            </a:r>
          </a:p>
          <a:p>
            <a:pPr marL="0" indent="0">
              <a:buNone/>
            </a:pPr>
            <a:endParaRPr lang="en-GB" dirty="0"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b="1" dirty="0">
                <a:cs typeface="Arial" panose="020B0604020202020204" pitchFamily="34" charset="0"/>
              </a:rPr>
              <a:t>Objectives</a:t>
            </a:r>
          </a:p>
          <a:p>
            <a:pPr marL="0" indent="0">
              <a:buNone/>
            </a:pPr>
            <a:r>
              <a:rPr lang="en-GB" b="1" dirty="0">
                <a:cs typeface="Arial" panose="020B0604020202020204" pitchFamily="34" charset="0"/>
              </a:rPr>
              <a:t>Look at some of the research around the impact of parental engagement with children’s learning.</a:t>
            </a:r>
          </a:p>
          <a:p>
            <a:pPr marL="0" indent="0">
              <a:buNone/>
            </a:pPr>
            <a:r>
              <a:rPr lang="en-GB" b="1" dirty="0">
                <a:cs typeface="Arial" panose="020B0604020202020204" pitchFamily="34" charset="0"/>
              </a:rPr>
              <a:t>Explore definitions of parental engagement and parent involvement.</a:t>
            </a:r>
          </a:p>
          <a:p>
            <a:pPr marL="0" indent="0">
              <a:buNone/>
            </a:pPr>
            <a:r>
              <a:rPr lang="en-GB" b="1" dirty="0">
                <a:cs typeface="Arial" panose="020B0604020202020204" pitchFamily="34" charset="0"/>
              </a:rPr>
              <a:t>Look at some of the barriers which might undermine parental engagement.</a:t>
            </a:r>
          </a:p>
          <a:p>
            <a:pPr marL="0" indent="0">
              <a:buNone/>
            </a:pPr>
            <a:r>
              <a:rPr lang="en-GB" b="1" dirty="0">
                <a:cs typeface="Arial" panose="020B0604020202020204" pitchFamily="34" charset="0"/>
              </a:rPr>
              <a:t>Look at research based benefits of engagement.</a:t>
            </a:r>
          </a:p>
          <a:p>
            <a:pPr marL="0" indent="0">
              <a:buNone/>
            </a:pPr>
            <a:r>
              <a:rPr lang="en-GB" b="1" dirty="0">
                <a:cs typeface="Arial" panose="020B0604020202020204" pitchFamily="34" charset="0"/>
              </a:rPr>
              <a:t>Explore practical ways we can improve parental engagement at school and at home.</a:t>
            </a:r>
          </a:p>
          <a:p>
            <a:pPr marL="0" indent="0">
              <a:buNone/>
            </a:pPr>
            <a:endParaRPr lang="en-GB" sz="16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059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72816"/>
            <a:ext cx="8366942" cy="48691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600" b="1" dirty="0"/>
              <a:t>-</a:t>
            </a:r>
            <a:r>
              <a:rPr lang="en-GB" sz="1600" b="1" dirty="0">
                <a:cs typeface="Arial" panose="020B0604020202020204" pitchFamily="34" charset="0"/>
              </a:rPr>
              <a:t>www.the schoolrun.com</a:t>
            </a:r>
          </a:p>
          <a:p>
            <a:pPr marL="0" indent="0">
              <a:buNone/>
            </a:pPr>
            <a:r>
              <a:rPr lang="en-GB" sz="1600" b="1" dirty="0">
                <a:cs typeface="Arial" panose="020B0604020202020204" pitchFamily="34" charset="0"/>
              </a:rPr>
              <a:t>-www.campaign- for- learning.org.uk</a:t>
            </a:r>
          </a:p>
          <a:p>
            <a:pPr marL="0" indent="0">
              <a:buNone/>
            </a:pPr>
            <a:r>
              <a:rPr lang="en-GB" sz="1600" b="1" dirty="0">
                <a:cs typeface="Arial" panose="020B0604020202020204" pitchFamily="34" charset="0"/>
              </a:rPr>
              <a:t>-www.gov.uk/national-curriculum/overview</a:t>
            </a:r>
          </a:p>
          <a:p>
            <a:pPr marL="0" indent="0">
              <a:buNone/>
            </a:pPr>
            <a:r>
              <a:rPr lang="en-GB" sz="1600" b="1" dirty="0">
                <a:cs typeface="Arial" panose="020B0604020202020204" pitchFamily="34" charset="0"/>
              </a:rPr>
              <a:t>-Parents First Kay Jarvis and Gary Burnett</a:t>
            </a:r>
          </a:p>
          <a:p>
            <a:pPr marL="0" indent="0">
              <a:buNone/>
            </a:pPr>
            <a:r>
              <a:rPr lang="en-GB" sz="1600" b="1" dirty="0">
                <a:cs typeface="Arial" panose="020B0604020202020204" pitchFamily="34" charset="0"/>
              </a:rPr>
              <a:t>-DCSF Report 2007 “Engaging Parents in Raising Achievement”</a:t>
            </a:r>
          </a:p>
          <a:p>
            <a:pPr marL="0" indent="0">
              <a:buNone/>
            </a:pPr>
            <a:r>
              <a:rPr lang="en-GB" sz="1600" b="1" dirty="0">
                <a:cs typeface="Arial" panose="020B0604020202020204" pitchFamily="34" charset="0"/>
              </a:rPr>
              <a:t>-DfES Report 2003 “The Impact of Parental, Parental Support and Family Education on Pupil Achievement and Adjustment.” </a:t>
            </a:r>
          </a:p>
          <a:p>
            <a:pPr marL="0" indent="0">
              <a:buNone/>
            </a:pPr>
            <a:r>
              <a:rPr lang="en-GB" sz="1600" b="1" dirty="0">
                <a:cs typeface="Arial" panose="020B0604020202020204" pitchFamily="34" charset="0"/>
              </a:rPr>
              <a:t>-White Paper 1997 “Excellence in Schools”</a:t>
            </a:r>
          </a:p>
          <a:p>
            <a:pPr marL="0" indent="0">
              <a:buNone/>
            </a:pPr>
            <a:r>
              <a:rPr lang="en-GB" sz="1600" b="1" dirty="0">
                <a:cs typeface="Arial" panose="020B0604020202020204" pitchFamily="34" charset="0"/>
              </a:rPr>
              <a:t>-DFE 2010 “Review of Best Practice in Parental Engagement.” </a:t>
            </a:r>
          </a:p>
          <a:p>
            <a:pPr marL="0" indent="0">
              <a:buNone/>
            </a:pPr>
            <a:r>
              <a:rPr lang="en-GB" sz="1600" b="1" dirty="0">
                <a:cs typeface="Arial" panose="020B0604020202020204" pitchFamily="34" charset="0"/>
              </a:rPr>
              <a:t>-http://www.parenting.com/article/learning-quiz</a:t>
            </a:r>
          </a:p>
          <a:p>
            <a:pPr marL="0" indent="0">
              <a:buNone/>
            </a:pPr>
            <a:r>
              <a:rPr lang="en-GB" sz="1600" b="1" dirty="0">
                <a:cs typeface="Arial" panose="020B0604020202020204" pitchFamily="34" charset="0"/>
              </a:rPr>
              <a:t>-www.cyberbullyingnews.com/2010/07/oh-     nothing-much-report-the-value-of-the-after-school-conversation/</a:t>
            </a:r>
          </a:p>
          <a:p>
            <a:pPr marL="0" indent="0">
              <a:buNone/>
            </a:pPr>
            <a:r>
              <a:rPr lang="en-GB" sz="1600" b="1" dirty="0">
                <a:cs typeface="Arial" panose="020B0604020202020204" pitchFamily="34" charset="0"/>
              </a:rPr>
              <a:t>-www.parentandcarerengagement.org.uk/pet8.pdf</a:t>
            </a:r>
          </a:p>
          <a:p>
            <a:pPr marL="0" indent="0">
              <a:buNone/>
            </a:pPr>
            <a:r>
              <a:rPr lang="en-GB" sz="1600" b="1" dirty="0">
                <a:cs typeface="Arial" panose="020B0604020202020204" pitchFamily="34" charset="0"/>
              </a:rPr>
              <a:t>-www.educationscotland.gov.uk/Images/Toolkit_tcm4-373859.pdf</a:t>
            </a:r>
          </a:p>
          <a:p>
            <a:pPr marL="0" indent="0">
              <a:buNone/>
            </a:pPr>
            <a:r>
              <a:rPr lang="en-GB" sz="1600" b="1" dirty="0">
                <a:cs typeface="Arial" panose="020B0604020202020204" pitchFamily="34" charset="0"/>
              </a:rPr>
              <a:t>- Your school website.</a:t>
            </a:r>
          </a:p>
        </p:txBody>
      </p:sp>
    </p:spTree>
    <p:extLst>
      <p:ext uri="{BB962C8B-B14F-4D97-AF65-F5344CB8AC3E}">
        <p14:creationId xmlns:p14="http://schemas.microsoft.com/office/powerpoint/2010/main" val="3201304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874" y="260648"/>
            <a:ext cx="6483549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4874" y="1268760"/>
            <a:ext cx="6123509" cy="56868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cs typeface="Arial" panose="020B0604020202020204" pitchFamily="34" charset="0"/>
              </a:rPr>
              <a:t>Report commissioned by DfES 2003.</a:t>
            </a:r>
          </a:p>
          <a:p>
            <a:pPr marL="0" indent="0">
              <a:buNone/>
            </a:pPr>
            <a:endParaRPr lang="en-GB" sz="20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b="1" dirty="0">
                <a:cs typeface="Arial" panose="020B0604020202020204" pitchFamily="34" charset="0"/>
              </a:rPr>
              <a:t>‘The Impact of Parental Involvement, Parental Support and Family Education on Pupil Achievement.’</a:t>
            </a:r>
          </a:p>
          <a:p>
            <a:pPr marL="0" indent="0">
              <a:buNone/>
            </a:pPr>
            <a:r>
              <a:rPr lang="en-GB" sz="1800" b="1" i="1" dirty="0">
                <a:solidFill>
                  <a:srgbClr val="C00000"/>
                </a:solidFill>
                <a:cs typeface="Arial" panose="020B0604020202020204" pitchFamily="34" charset="0"/>
              </a:rPr>
              <a:t>Professor Charles </a:t>
            </a:r>
            <a:r>
              <a:rPr lang="en-GB" sz="1800" b="1" i="1" dirty="0" err="1">
                <a:solidFill>
                  <a:srgbClr val="C00000"/>
                </a:solidFill>
                <a:cs typeface="Arial" panose="020B0604020202020204" pitchFamily="34" charset="0"/>
              </a:rPr>
              <a:t>Desforges</a:t>
            </a:r>
            <a:r>
              <a:rPr lang="en-GB" sz="1800" b="1" i="1" dirty="0">
                <a:solidFill>
                  <a:srgbClr val="C00000"/>
                </a:solidFill>
                <a:cs typeface="Arial" panose="020B0604020202020204" pitchFamily="34" charset="0"/>
              </a:rPr>
              <a:t> and Alberto </a:t>
            </a:r>
            <a:r>
              <a:rPr lang="en-GB" sz="1800" b="1" i="1" dirty="0" err="1">
                <a:solidFill>
                  <a:srgbClr val="C00000"/>
                </a:solidFill>
                <a:cs typeface="Arial" panose="020B0604020202020204" pitchFamily="34" charset="0"/>
              </a:rPr>
              <a:t>Abouchaar</a:t>
            </a:r>
            <a:r>
              <a:rPr lang="en-GB" sz="1800" b="1" i="1" dirty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GB" sz="1800" b="1" i="1" dirty="0">
                <a:solidFill>
                  <a:srgbClr val="C00000"/>
                </a:solidFill>
                <a:cs typeface="Arial" panose="020B0604020202020204" pitchFamily="34" charset="0"/>
              </a:rPr>
              <a:t>University of Exeter</a:t>
            </a:r>
          </a:p>
          <a:p>
            <a:pPr marL="0" indent="0">
              <a:buNone/>
            </a:pPr>
            <a:endParaRPr lang="en-GB" sz="1800" b="1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b="1" dirty="0">
                <a:cs typeface="Arial" panose="020B0604020202020204" pitchFamily="34" charset="0"/>
              </a:rPr>
              <a:t>Report Commissioned by DCSF 2007</a:t>
            </a:r>
          </a:p>
          <a:p>
            <a:pPr marL="0" indent="0">
              <a:buNone/>
            </a:pPr>
            <a:endParaRPr lang="en-GB" sz="20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b="1" dirty="0">
                <a:cs typeface="Arial" panose="020B0604020202020204" pitchFamily="34" charset="0"/>
              </a:rPr>
              <a:t>‘Engaging Parents in Raising Achievement. </a:t>
            </a:r>
          </a:p>
          <a:p>
            <a:pPr marL="0" indent="0">
              <a:buNone/>
            </a:pPr>
            <a:r>
              <a:rPr lang="en-GB" sz="2000" b="1" dirty="0">
                <a:cs typeface="Arial" panose="020B0604020202020204" pitchFamily="34" charset="0"/>
              </a:rPr>
              <a:t>Do Parents Know They Matter?’</a:t>
            </a:r>
          </a:p>
          <a:p>
            <a:pPr marL="0" indent="0">
              <a:buNone/>
            </a:pPr>
            <a:r>
              <a:rPr lang="en-GB" sz="1800" b="1" i="1" dirty="0">
                <a:solidFill>
                  <a:srgbClr val="C00000"/>
                </a:solidFill>
                <a:cs typeface="Arial" panose="020B0604020202020204" pitchFamily="34" charset="0"/>
              </a:rPr>
              <a:t>Professor Alma Harris and Dr Janet Goodall</a:t>
            </a:r>
          </a:p>
          <a:p>
            <a:pPr marL="0" indent="0">
              <a:buNone/>
            </a:pPr>
            <a:r>
              <a:rPr lang="en-GB" sz="1800" b="1" i="1" dirty="0">
                <a:solidFill>
                  <a:srgbClr val="C00000"/>
                </a:solidFill>
                <a:cs typeface="Arial" panose="020B0604020202020204" pitchFamily="34" charset="0"/>
              </a:rPr>
              <a:t>University of Warwick</a:t>
            </a:r>
          </a:p>
          <a:p>
            <a:pPr marL="0" indent="0">
              <a:buNone/>
            </a:pPr>
            <a:endParaRPr lang="en-GB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000" dirty="0"/>
          </a:p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148917"/>
            <a:ext cx="1243485" cy="15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6" y="1484784"/>
            <a:ext cx="1725363" cy="126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682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70296"/>
            <a:ext cx="7571184" cy="10668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Why Parent Potential?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772816"/>
            <a:ext cx="7543800" cy="49148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200" b="1" i="1" dirty="0">
                <a:cs typeface="Arial" panose="020B0604020202020204" pitchFamily="34" charset="0"/>
              </a:rPr>
              <a:t>“Parents are a child’s first and enduring teachers. They play a crucial role in helping their children learn.”</a:t>
            </a:r>
          </a:p>
          <a:p>
            <a:pPr marL="0" indent="0">
              <a:buNone/>
            </a:pPr>
            <a:r>
              <a:rPr lang="en-GB" sz="3200" b="1" dirty="0">
                <a:solidFill>
                  <a:srgbClr val="C00000"/>
                </a:solidFill>
                <a:cs typeface="Arial" panose="020B0604020202020204" pitchFamily="34" charset="0"/>
              </a:rPr>
              <a:t>DfES 2003</a:t>
            </a:r>
          </a:p>
          <a:p>
            <a:pPr marL="0" indent="0">
              <a:buNone/>
            </a:pPr>
            <a:r>
              <a:rPr lang="en-GB" sz="3200" b="1" i="1" dirty="0">
                <a:cs typeface="Arial" panose="020B0604020202020204" pitchFamily="34" charset="0"/>
              </a:rPr>
              <a:t>“Parents play a vital role in the development and education of their children and in the success of schools.”</a:t>
            </a:r>
          </a:p>
          <a:p>
            <a:pPr marL="0" lvl="0" indent="0">
              <a:buNone/>
            </a:pPr>
            <a:r>
              <a:rPr lang="en-GB" sz="3200" b="1" dirty="0">
                <a:solidFill>
                  <a:srgbClr val="C00000"/>
                </a:solidFill>
                <a:cs typeface="Arial" panose="020B0604020202020204" pitchFamily="34" charset="0"/>
              </a:rPr>
              <a:t>DCSF 2007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0707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23011"/>
            <a:ext cx="4896544" cy="491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789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2007 Report</a:t>
            </a:r>
          </a:p>
          <a:p>
            <a:pPr marL="0" indent="0">
              <a:buNone/>
            </a:pPr>
            <a:endParaRPr lang="en-GB" sz="36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b="1" dirty="0"/>
              <a:t>“Parental engagement in ‘supporting learning in the home’ remains the single most positive influence on student achievement.” </a:t>
            </a:r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23892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24744"/>
            <a:ext cx="7772400" cy="4050792"/>
          </a:xfrm>
        </p:spPr>
        <p:txBody>
          <a:bodyPr/>
          <a:lstStyle/>
          <a:p>
            <a:pPr marL="0" indent="0">
              <a:buNone/>
            </a:pPr>
            <a:r>
              <a:rPr lang="en-GB" sz="3600" b="1" dirty="0">
                <a:cs typeface="Arial" panose="020B0604020202020204" pitchFamily="34" charset="0"/>
              </a:rPr>
              <a:t>“..one of the major concerns in running a modern school is trying to get parents to engage more.”</a:t>
            </a:r>
          </a:p>
          <a:p>
            <a:pPr marL="0" indent="0">
              <a:buNone/>
            </a:pPr>
            <a:r>
              <a:rPr lang="en-GB" sz="1400" dirty="0">
                <a:cs typeface="Arial" panose="020B0604020202020204" pitchFamily="34" charset="0"/>
              </a:rPr>
              <a:t>Clare Campbell</a:t>
            </a:r>
          </a:p>
          <a:p>
            <a:pPr marL="0" indent="0">
              <a:buNone/>
            </a:pPr>
            <a:r>
              <a:rPr lang="en-GB" sz="1400" dirty="0">
                <a:cs typeface="Arial" panose="020B0604020202020204" pitchFamily="34" charset="0"/>
              </a:rPr>
              <a:t>National College for School Leadership 2011</a:t>
            </a:r>
          </a:p>
        </p:txBody>
      </p:sp>
    </p:spTree>
    <p:extLst>
      <p:ext uri="{BB962C8B-B14F-4D97-AF65-F5344CB8AC3E}">
        <p14:creationId xmlns:p14="http://schemas.microsoft.com/office/powerpoint/2010/main" val="1273730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rles Desforges On Parental Involvemen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0137" y="1196752"/>
            <a:ext cx="6943725" cy="4051300"/>
          </a:xfrm>
        </p:spPr>
      </p:pic>
    </p:spTree>
    <p:extLst>
      <p:ext uri="{BB962C8B-B14F-4D97-AF65-F5344CB8AC3E}">
        <p14:creationId xmlns:p14="http://schemas.microsoft.com/office/powerpoint/2010/main" val="133995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8329318" cy="4032448"/>
          </a:xfrm>
        </p:spPr>
      </p:pic>
      <p:sp>
        <p:nvSpPr>
          <p:cNvPr id="5" name="TextBox 4"/>
          <p:cNvSpPr txBox="1"/>
          <p:nvPr/>
        </p:nvSpPr>
        <p:spPr>
          <a:xfrm>
            <a:off x="1187624" y="908720"/>
            <a:ext cx="4260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National Literacy Trust</a:t>
            </a:r>
          </a:p>
        </p:txBody>
      </p:sp>
    </p:spTree>
    <p:extLst>
      <p:ext uri="{BB962C8B-B14F-4D97-AF65-F5344CB8AC3E}">
        <p14:creationId xmlns:p14="http://schemas.microsoft.com/office/powerpoint/2010/main" val="15337108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3326</TotalTime>
  <Words>1068</Words>
  <Application>Microsoft Office PowerPoint</Application>
  <PresentationFormat>On-screen Show (4:3)</PresentationFormat>
  <Paragraphs>234</Paragraphs>
  <Slides>29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Wood Type</vt:lpstr>
      <vt:lpstr>   </vt:lpstr>
      <vt:lpstr>Aims and Objectives</vt:lpstr>
      <vt:lpstr>Research</vt:lpstr>
      <vt:lpstr>Why Parent Potential?</vt:lpstr>
      <vt:lpstr>PowerPoint Presentation</vt:lpstr>
      <vt:lpstr>Research</vt:lpstr>
      <vt:lpstr>PowerPoint Presentation</vt:lpstr>
      <vt:lpstr>PowerPoint Presentation</vt:lpstr>
      <vt:lpstr>PowerPoint Presentation</vt:lpstr>
      <vt:lpstr>HELP! </vt:lpstr>
      <vt:lpstr>PowerPoint Presentation</vt:lpstr>
      <vt:lpstr>PowerPoint Presentation</vt:lpstr>
      <vt:lpstr>PowerPoint Presentation</vt:lpstr>
      <vt:lpstr>Parental Involvement?</vt:lpstr>
      <vt:lpstr>Parental Engagement?</vt:lpstr>
      <vt:lpstr>PowerPoint Presentation</vt:lpstr>
      <vt:lpstr>Barriers To Parental Engagement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Paradigm Shift  Theory of Multiple Intelligences Howard Gardner</vt:lpstr>
      <vt:lpstr>Practical Application Parents and Children</vt:lpstr>
      <vt:lpstr>PowerPoint Presentation</vt:lpstr>
      <vt:lpstr>Conclusion</vt:lpstr>
      <vt:lpstr>Further Reading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Harnessing  Parent Potential</dc:title>
  <dc:creator>Sharon Amesu</dc:creator>
  <cp:lastModifiedBy>Stuart Hodgson</cp:lastModifiedBy>
  <cp:revision>96</cp:revision>
  <dcterms:created xsi:type="dcterms:W3CDTF">2015-11-02T16:30:52Z</dcterms:created>
  <dcterms:modified xsi:type="dcterms:W3CDTF">2017-12-07T10:34:31Z</dcterms:modified>
</cp:coreProperties>
</file>